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2" r:id="rId4"/>
    <p:sldId id="262" r:id="rId5"/>
    <p:sldId id="276" r:id="rId6"/>
    <p:sldId id="258" r:id="rId7"/>
    <p:sldId id="267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23" r:id="rId17"/>
    <p:sldId id="285" r:id="rId18"/>
    <p:sldId id="318" r:id="rId19"/>
    <p:sldId id="319" r:id="rId20"/>
    <p:sldId id="288" r:id="rId21"/>
    <p:sldId id="325" r:id="rId22"/>
    <p:sldId id="295" r:id="rId23"/>
    <p:sldId id="259" r:id="rId24"/>
  </p:sldIdLst>
  <p:sldSz cx="12192000" cy="6858000"/>
  <p:notesSz cx="6858000" cy="99456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lšak" initials="MB" lastIdx="1" clrIdx="0">
    <p:extLst>
      <p:ext uri="{19B8F6BF-5375-455C-9EA6-DF929625EA0E}">
        <p15:presenceInfo xmlns:p15="http://schemas.microsoft.com/office/powerpoint/2012/main" userId="Martina Belš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A7E48-23EF-4733-AD62-A77AB9506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4BC14D-4821-4258-AF73-12F2FED3B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A428A3-2C50-45FF-85B2-69F025B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EF0A0F-1EF3-442B-A5FD-AFF2D68E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47A602-11AA-4CDC-9E0A-5522B70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0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BA8007-A91D-4C8F-96C9-523B27B3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9CB36A-3267-4A35-8E84-CD6C513E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4E39DD-12E9-4593-A88B-F1B1E324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6CB5318-AEB5-4C52-A69D-629385F2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158BD4-1B86-466D-BE07-6CC25AA9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06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DD8FB12-AA21-4AB4-A5F9-A973AB9FA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8C42F44-38D5-4DBA-8AC4-84BA2645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E3DEF4-B456-4504-A352-60D8D47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39F8E-486E-4A33-85F3-F78E0F70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A1C20A-D51E-4160-AC85-8BE612EC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65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E87A37-F7E1-4C5B-AF67-D6598846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86AA46-D3AE-4357-BEB0-97040ABB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A7AE9A-69E2-4937-8885-3FCCBE85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51E66A-FACA-473B-A5A4-C80B0CE5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D8981A-0944-46B6-993D-E623E886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FA69B-E200-425D-8D13-891CB635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83EEC1-E9A5-4B48-9762-327C9C8F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05C568-414F-4EDC-8BA1-DDC35F5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4894EE-8943-4DA2-B0EB-5C5564B1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DE8AA2-8516-480B-89BE-F6892DB2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9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37714-F32D-4B6D-BB36-D800C7A3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413E9F-46F9-4A36-AFF5-75A3C27D1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16D116F-4677-43DE-A574-4BCA32F9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38D474-1F8D-4DAE-915A-8C1356DE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3E32B8-F1E0-42CB-BF44-EFDA4ED2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3028E3-5DD9-45B1-ACE8-E16E5D63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6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B22A4-5374-4A5E-972E-EE49671A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7AF5361-B302-4CCB-A534-ABD65F9FE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C6FF266-B46C-4813-8C74-BEFF188B8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D2A6920-04F4-448A-8F42-3F639E444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01EB7BA-0B24-4A9D-A4CC-86596F649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234B7DC-9E11-44C5-A20D-1988BC5E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07985F7-F1A5-4416-BB28-F7243645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1C9E421-C991-4058-90BF-4C20C577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25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4FCCF-2A70-4FFB-93A3-60029D62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3B37142-2EE4-4313-A037-491C6E6C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6B418D8-9C02-4F44-A9B0-CBD4DB62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B9F5348-FAC2-4CF0-85F6-9C6A4626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53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CAEA739-ABFF-4870-8369-923F33C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8B389BF-D54A-4B47-9DDB-6B34F9C6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A0B0DD0-087A-4810-9639-62685CCE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931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6F211-A399-4A45-A8FF-D47B12FB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8F695A-547E-4E54-AC32-E6547EE6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6D0A60E-2671-4526-9357-D0CC1479A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A35A783-A7AE-46DB-B3BC-F7E73079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7BF139-0AC9-4B34-91B4-ADD3B673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A8474FF-DF83-4311-A891-D839F148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4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FF21C-09E9-47FF-9B92-BB373C30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DF566B7-0FEC-4757-BFD4-FE236895B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9D549E9-65C7-490B-A053-28DC07E6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9452CA5-C448-4022-A384-971D5823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2C1417C-F165-436D-A3F8-20FD0F46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ABB335-828D-4361-85B4-2FAD436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53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075AB7C-561E-4B0D-8FAC-ACF60A5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64B7EF-53DC-447A-B1F8-514C548E8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FA4848-AC67-4DB2-AE81-04F37FA29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41D0-3F4A-4576-9AEC-05C130F52DFC}" type="datetimeFigureOut">
              <a:rPr lang="sl-SI" smtClean="0"/>
              <a:t>26. 05. 2021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F4B9F1-7821-4F37-BD87-1FD2252F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1DAF57-5429-4028-8C42-9FCE1D1B8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4BFB-CB59-4D7A-AE46-BC7F4D1520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vetovanje.ess.gov.s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ss.si/wp-content/uploads/2020/07/USTVARI-SVOJ-EUROPASS-CV_julij-2020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ss.si/wp-content/uploads/2020/12/USTVARI-EUROPASS-CV-KOT-GOS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uropass.si/wp-content/uploads/2020/07/Europass-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europass.si/wp-content/uploads/2020/07/Europass-CV-zaposlen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7" Type="http://schemas.openxmlformats.org/officeDocument/2006/relationships/hyperlink" Target="https://www.ess.gov.si/_files/4343/prijava_vloga_ponudba_in_zivljenjepis.pdf" TargetMode="External"/><Relationship Id="rId2" Type="http://schemas.openxmlformats.org/officeDocument/2006/relationships/hyperlink" Target="http://portalosv.splet.arnes.si/funkcionalna-pismenost/pisna-komunikacija/zivljenjepis-cv/prijava-z-zivljenjepis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riera.si/sl" TargetMode="External"/><Relationship Id="rId5" Type="http://schemas.openxmlformats.org/officeDocument/2006/relationships/hyperlink" Target="https://si.trenkwalder.com/" TargetMode="External"/><Relationship Id="rId4" Type="http://schemas.openxmlformats.org/officeDocument/2006/relationships/hyperlink" Target="https://www.adecco.s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tius.com/iskalci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s://si.trenkwalder.com/" TargetMode="External"/><Relationship Id="rId2" Type="http://schemas.openxmlformats.org/officeDocument/2006/relationships/hyperlink" Target="https://www.ess.gov.si/iskalci_zaposlitve/zivljenjepis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ojedelo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s://www.linkedin.com/" TargetMode="External"/><Relationship Id="rId4" Type="http://schemas.openxmlformats.org/officeDocument/2006/relationships/hyperlink" Target="https://www.kariera.si/sl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adecco.s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ojedelo.com/karierni-nasveti/povecajte-si-moznosti-za-zaposlitev-s-kariernim-profilom-mojedelocom-402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optius.com/assets/Uploads/Optius-Oblika-CV-ja-novo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2DC57-A7F4-40DA-AEE9-B1BEB92D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6891182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BEC225-BC95-420C-B799-B497BB97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88" y="1383527"/>
            <a:ext cx="5811555" cy="4175166"/>
          </a:xfrm>
        </p:spPr>
        <p:txBody>
          <a:bodyPr anchor="ctr">
            <a:normAutofit/>
          </a:bodyPr>
          <a:lstStyle/>
          <a:p>
            <a:pPr algn="r"/>
            <a:r>
              <a:rPr lang="sl-SI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Moja poklicna kariera - </a:t>
            </a:r>
            <a:r>
              <a:rPr lang="sl-SI" sz="5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življenjepis</a:t>
            </a:r>
            <a:br>
              <a:rPr lang="sl-SI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l-SI" sz="5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D76B851-1DF3-42BA-8D4B-EC4B1D02C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517" y="2545976"/>
            <a:ext cx="3086502" cy="1850270"/>
          </a:xfrm>
        </p:spPr>
        <p:txBody>
          <a:bodyPr anchor="ctr">
            <a:normAutofit/>
          </a:bodyPr>
          <a:lstStyle/>
          <a:p>
            <a:pPr algn="l"/>
            <a:r>
              <a:rPr lang="sl-SI" dirty="0"/>
              <a:t>Martina Belšak</a:t>
            </a:r>
          </a:p>
          <a:p>
            <a:pPr algn="l"/>
            <a:endParaRPr lang="sl-SI" dirty="0"/>
          </a:p>
          <a:p>
            <a:pPr algn="l"/>
            <a:r>
              <a:rPr lang="sl-SI" dirty="0"/>
              <a:t>Maribor, 24. 3. 2021</a:t>
            </a:r>
          </a:p>
        </p:txBody>
      </p:sp>
    </p:spTree>
    <p:extLst>
      <p:ext uri="{BB962C8B-B14F-4D97-AF65-F5344CB8AC3E}">
        <p14:creationId xmlns:p14="http://schemas.microsoft.com/office/powerpoint/2010/main" val="274754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br>
              <a:rPr lang="sl-SI" sz="5600" dirty="0"/>
            </a:br>
            <a:r>
              <a:rPr lang="sl-SI" sz="4800" dirty="0"/>
              <a:t>Osnovne sestavine vsakega CV-ja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92" y="1045030"/>
            <a:ext cx="6085397" cy="5186128"/>
          </a:xfrm>
        </p:spPr>
        <p:txBody>
          <a:bodyPr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Druge delovne izkušnje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(če so za vas ali za delovno mesto, na katerega se prijavljate, pomembne):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delo preko študentskega servisa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praktično izobraževanje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pripravništvo, volontersko pripravništvo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prostovoljno delo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navedete</a:t>
            </a: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obdobje dela, naloge oz. delovna opravila,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pridobljene kompetence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l-SI" sz="1300" dirty="0"/>
          </a:p>
        </p:txBody>
      </p:sp>
    </p:spTree>
    <p:extLst>
      <p:ext uri="{BB962C8B-B14F-4D97-AF65-F5344CB8AC3E}">
        <p14:creationId xmlns:p14="http://schemas.microsoft.com/office/powerpoint/2010/main" val="397620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9151532" cy="743856"/>
          </a:xfrm>
        </p:spPr>
        <p:txBody>
          <a:bodyPr anchor="ctr">
            <a:normAutofit fontScale="90000"/>
          </a:bodyPr>
          <a:lstStyle/>
          <a:p>
            <a:r>
              <a:rPr kumimoji="0" lang="sl-SI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endParaRPr lang="sl-SI" sz="48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07177"/>
            <a:ext cx="8842829" cy="3862689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buNone/>
            </a:pPr>
            <a:r>
              <a:rPr lang="sl-SI" sz="5100" b="1" dirty="0"/>
              <a:t>Kompetence (zmožnosti) in veščine</a:t>
            </a:r>
          </a:p>
          <a:p>
            <a:pPr marL="0" indent="0">
              <a:buNone/>
            </a:pPr>
            <a:r>
              <a:rPr lang="sl-SI" sz="5100" dirty="0"/>
              <a:t>Če jih niste navedli že v rubriki </a:t>
            </a:r>
            <a:r>
              <a:rPr lang="sl-SI" sz="5100" b="1" dirty="0"/>
              <a:t>Delovne izkušnje</a:t>
            </a:r>
            <a:r>
              <a:rPr lang="sl-SI" sz="5100" dirty="0"/>
              <a:t>, lahko ustvarite posebno kategorijo – izpostavite npr.: </a:t>
            </a:r>
          </a:p>
          <a:p>
            <a:pPr>
              <a:buFontTx/>
              <a:buChar char="-"/>
            </a:pPr>
            <a:r>
              <a:rPr lang="sl-SI" sz="5100" dirty="0"/>
              <a:t>ustvarjalnost</a:t>
            </a:r>
          </a:p>
          <a:p>
            <a:pPr>
              <a:buFontTx/>
              <a:buChar char="-"/>
            </a:pPr>
            <a:r>
              <a:rPr lang="sl-SI" sz="5100" dirty="0"/>
              <a:t>dobro razvita pisna in ustna komunikacija</a:t>
            </a:r>
          </a:p>
          <a:p>
            <a:pPr>
              <a:buFontTx/>
              <a:buChar char="-"/>
            </a:pPr>
            <a:r>
              <a:rPr lang="sl-SI" sz="5100" dirty="0"/>
              <a:t>uspešnost pri timskem delu</a:t>
            </a:r>
          </a:p>
          <a:p>
            <a:pPr marL="0" indent="0">
              <a:buNone/>
            </a:pPr>
            <a:r>
              <a:rPr lang="sl-SI" sz="5100" dirty="0"/>
              <a:t>Vsako kompetenco ali spretnost tudi na kratko razložite.</a:t>
            </a:r>
          </a:p>
          <a:p>
            <a:pPr marL="0" indent="0">
              <a:buNone/>
            </a:pPr>
            <a:endParaRPr lang="sl-SI" sz="5100" dirty="0"/>
          </a:p>
          <a:p>
            <a:pPr marL="0" indent="0">
              <a:buNone/>
            </a:pPr>
            <a:r>
              <a:rPr lang="sl-SI" sz="5100" dirty="0"/>
              <a:t>Namig: vprašalnik za ugotavljanje kompetenc (</a:t>
            </a:r>
            <a:r>
              <a:rPr lang="sl-SI" sz="5100" dirty="0" err="1"/>
              <a:t>ZRSZ</a:t>
            </a:r>
            <a:r>
              <a:rPr lang="sl-SI" sz="5100" dirty="0"/>
              <a:t> – </a:t>
            </a:r>
            <a:r>
              <a:rPr lang="sl-SI" sz="5100" dirty="0">
                <a:hlinkClick r:id="rId2"/>
              </a:rPr>
              <a:t>e-Svetovanje</a:t>
            </a:r>
            <a:r>
              <a:rPr lang="sl-SI" sz="5100" dirty="0"/>
              <a:t>)</a:t>
            </a:r>
          </a:p>
          <a:p>
            <a:pPr marL="0" indent="0">
              <a:buNone/>
            </a:pPr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23566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0" lang="sl-SI" sz="4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br>
              <a:rPr lang="sl-SI" sz="4500"/>
            </a:br>
            <a:endParaRPr lang="sl-SI" sz="450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80745"/>
            <a:ext cx="8074815" cy="3489119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Druga izobraževanja in usposabljanja: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neformalna izobraževanja (pridobljene licence, izpiti, potrdila – npr. izpit za 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viličarista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seminarji, tečaji (računalniški, jezikovni …)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2794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0" lang="sl-SI" sz="4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br>
              <a:rPr lang="sl-SI" sz="4500" dirty="0"/>
            </a:br>
            <a:endParaRPr lang="sl-SI" sz="45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165131"/>
            <a:ext cx="9876746" cy="3604733"/>
          </a:xfrm>
        </p:spPr>
        <p:txBody>
          <a:bodyPr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Hobiji (konjički), druge aktivnosti: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tem, ali boste vključili to rubriko, se odločite sami – torej: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 se ukvarjate s športnimi ali družabnimi aktivnostmi, ki bi lahko bile pomembne za zasedbo delovnega mesta, na katerega se prijavljate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 želite, da dobi vaš delodajalec informacijo tudi o tem, kakšni so vaši interesi v prostem času (morda bo pa prav to vzbudilo njegovo zanimanje)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morda delodajalca zanima, kako skrbite za svoje počutje doma in ali ste vključeni v dodatne aktivnosti 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063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0" lang="sl-SI" sz="4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br>
              <a:rPr lang="sl-SI" sz="4500"/>
            </a:br>
            <a:endParaRPr lang="sl-SI" sz="450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17683"/>
            <a:ext cx="8074815" cy="3552181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Priporočila/reference: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niso obvezna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priporočilna pisma (kot priloge)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tel. št./e-pošta (dovoljenje/soglasje oseb, ki bi vas lahko priporočile, da jih omenite)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14220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0" lang="sl-SI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Pomembno!</a:t>
            </a:r>
            <a:br>
              <a:rPr lang="sl-SI" sz="4500" dirty="0"/>
            </a:br>
            <a:endParaRPr lang="sl-SI" sz="45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12883"/>
            <a:ext cx="8074815" cy="3856981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pisanju/sestavi življenjepisa smo: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iskreni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objektivni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zanimivi za bodočega delodajalca (CV-ji zato niso univerzalni, pa tudi ne všečno napisani)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pazimo na jezikovno in pravopisno ustreznost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pazimo na urejenost besedila (oblika, pisava – velikost, vrsta, razmiki)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849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Življenjepis – predloga v </a:t>
            </a:r>
            <a:r>
              <a:rPr kumimoji="0" lang="sl-SI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wordu</a:t>
            </a:r>
            <a:br>
              <a:rPr lang="sl-SI" sz="4500" dirty="0"/>
            </a:br>
            <a:endParaRPr lang="sl-SI" sz="45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111829"/>
            <a:ext cx="8074815" cy="3658036"/>
          </a:xfrm>
        </p:spPr>
        <p:txBody>
          <a:bodyPr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odprete Word, kliknete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več predlog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nato vtipkate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2AC4183-5DBA-423B-9F5E-868F3FB2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98" y="2669084"/>
            <a:ext cx="3878494" cy="33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827E31F-1075-46F0-812C-821E30A0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3" y="0"/>
            <a:ext cx="5385702" cy="67051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8C4E72F-EC40-4327-8F09-126DD3D4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34" y="122228"/>
            <a:ext cx="4956766" cy="63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4600" dirty="0"/>
            </a:br>
            <a:r>
              <a:rPr lang="sl-SI" b="1" dirty="0" err="1"/>
              <a:t>EUROPASS</a:t>
            </a:r>
            <a:r>
              <a:rPr lang="sl-SI" b="1" dirty="0"/>
              <a:t> CV</a:t>
            </a:r>
            <a:endParaRPr lang="sl-SI" sz="3200" b="1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Europass</a:t>
            </a:r>
            <a:r>
              <a:rPr lang="sl-SI" dirty="0"/>
              <a:t> je evropsko dogovorjena oblika življenjepisa za sistematično in celovito osebno predstavitev v Sloveniji in Evropi. </a:t>
            </a:r>
          </a:p>
          <a:p>
            <a:r>
              <a:rPr lang="sl-SI" dirty="0"/>
              <a:t>Dostopen je v 29 evropskih jezikih. </a:t>
            </a:r>
          </a:p>
          <a:p>
            <a:r>
              <a:rPr lang="sl-SI" dirty="0"/>
              <a:t>Je najbolj množično uporabljen dokument EU.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Dostop z registracijo – </a:t>
            </a:r>
            <a:r>
              <a:rPr lang="sl-SI" dirty="0">
                <a:hlinkClick r:id="rId2"/>
              </a:rPr>
              <a:t>navodila &gt;&gt;</a:t>
            </a:r>
            <a:endParaRPr lang="sl-SI" dirty="0"/>
          </a:p>
          <a:p>
            <a:endParaRPr lang="sl-SI" dirty="0"/>
          </a:p>
        </p:txBody>
      </p:sp>
      <p:sp>
        <p:nvSpPr>
          <p:cNvPr id="7" name="Pravokotni trikotnik 6">
            <a:extLst>
              <a:ext uri="{FF2B5EF4-FFF2-40B4-BE49-F238E27FC236}">
                <a16:creationId xmlns:a16="http://schemas.microsoft.com/office/drawing/2014/main" id="{EDE162C5-B4B3-4634-A93B-D544F48B21E4}"/>
              </a:ext>
            </a:extLst>
          </p:cNvPr>
          <p:cNvSpPr/>
          <p:nvPr/>
        </p:nvSpPr>
        <p:spPr>
          <a:xfrm flipH="1">
            <a:off x="8576441" y="3321269"/>
            <a:ext cx="3121573" cy="3171606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98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4600" dirty="0"/>
            </a:br>
            <a:r>
              <a:rPr lang="sl-SI" b="1" dirty="0" err="1"/>
              <a:t>EUROPASS</a:t>
            </a:r>
            <a:r>
              <a:rPr lang="sl-SI" dirty="0"/>
              <a:t> – prijava kot gost</a:t>
            </a:r>
            <a:endParaRPr lang="sl-SI" sz="32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Življenjepis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ustvarite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sestavite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pomeni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se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registrirali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spletni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Europass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www.europass.si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/wp-content/uploads/2020/12/</a:t>
            </a:r>
            <a:r>
              <a:rPr lang="en-U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USTVARI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EUROPASS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-CV-</a:t>
            </a:r>
            <a:r>
              <a:rPr lang="en-U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KOT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GOST.pdf</a:t>
            </a:r>
            <a:endParaRPr lang="sl-SI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7" name="Pravokotni trikotnik 6">
            <a:extLst>
              <a:ext uri="{FF2B5EF4-FFF2-40B4-BE49-F238E27FC236}">
                <a16:creationId xmlns:a16="http://schemas.microsoft.com/office/drawing/2014/main" id="{EDE162C5-B4B3-4634-A93B-D544F48B21E4}"/>
              </a:ext>
            </a:extLst>
          </p:cNvPr>
          <p:cNvSpPr/>
          <p:nvPr/>
        </p:nvSpPr>
        <p:spPr>
          <a:xfrm flipH="1">
            <a:off x="8576441" y="3321269"/>
            <a:ext cx="3121573" cy="3171606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88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Dober življenjepis </a:t>
            </a:r>
            <a: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…</a:t>
            </a:r>
            <a:endParaRPr lang="sl-SI" sz="3200" dirty="0"/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0F6598-7F4C-4F05-96C3-B685BAEF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935421"/>
            <a:ext cx="4702848" cy="4866289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„vstopnica“ v poslovno življenje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pogoj za povabilo na razgovor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iskrena predstavitev nas in naših znanj, veščin in zmožnosti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se nenehno dopolnjuje z novimi znanji, veščinami in zmožnostmi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258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73C1EE-F1F4-4358-8063-B2236481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– </a:t>
            </a:r>
            <a:r>
              <a:rPr lang="sl-SI" dirty="0" err="1"/>
              <a:t>Europass</a:t>
            </a:r>
            <a:r>
              <a:rPr lang="sl-SI" dirty="0"/>
              <a:t> CV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4394E3-9B7C-4060-9633-CBEEB701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8D9A8E8A-C482-49E3-B4AC-41A4AECD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87" y="510573"/>
            <a:ext cx="5238750" cy="5676900"/>
          </a:xfrm>
          <a:prstGeom prst="rect">
            <a:avLst/>
          </a:prstGeom>
        </p:spPr>
      </p:pic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FA622E5A-1F90-4FC0-9678-93A1B420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37" y="1548962"/>
            <a:ext cx="4076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0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4600" dirty="0"/>
            </a:b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Za konec …</a:t>
            </a:r>
            <a:endParaRPr lang="sl-SI" sz="3200" b="1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bojte se pisanja motivacijskega pisma in življenjepisa – to je vaša priložnost, da razmislite o sebi, kaj znate, kaj ste se naučili, kaj bi se še lahko naučili in kako ste lahko koristni in ob tem tudi sami rastete – ali kakor lahko preberemo spodaj: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“Viziji mora slediti konkreten podvig.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 dovolj, da zremo v stopnice pred sabo,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moramo zakorakati po stopnicah.” </a:t>
            </a:r>
            <a:r>
              <a:rPr kumimoji="0" lang="sl-SI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Vance</a:t>
            </a: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Havner</a:t>
            </a:r>
            <a:endParaRPr kumimoji="0" lang="sl-SI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»Povprečneži čakajo, da jim priložnost pride naproti.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Močni, sposobni, budni ljudje lovijo priložnosti.«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C. </a:t>
            </a:r>
            <a:r>
              <a:rPr kumimoji="0" lang="sl-SI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Forbes</a:t>
            </a:r>
            <a:endParaRPr kumimoji="0" lang="sl-SI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»Ne bojte se počasne rasti, bojte se ostati na mestu.«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Kitajski pregovor</a:t>
            </a:r>
          </a:p>
          <a:p>
            <a:endParaRPr lang="sl-SI" dirty="0"/>
          </a:p>
        </p:txBody>
      </p:sp>
      <p:sp>
        <p:nvSpPr>
          <p:cNvPr id="7" name="Pravokotni trikotnik 6">
            <a:extLst>
              <a:ext uri="{FF2B5EF4-FFF2-40B4-BE49-F238E27FC236}">
                <a16:creationId xmlns:a16="http://schemas.microsoft.com/office/drawing/2014/main" id="{EDE162C5-B4B3-4634-A93B-D544F48B21E4}"/>
              </a:ext>
            </a:extLst>
          </p:cNvPr>
          <p:cNvSpPr/>
          <p:nvPr/>
        </p:nvSpPr>
        <p:spPr>
          <a:xfrm flipH="1">
            <a:off x="8576441" y="3321269"/>
            <a:ext cx="3121573" cy="3171606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4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5D4345-58F0-40E1-86CF-B1473FC7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Hvala za pozornost!</a:t>
            </a:r>
            <a:endParaRPr lang="sl-SI" dirty="0"/>
          </a:p>
        </p:txBody>
      </p:sp>
      <p:pic>
        <p:nvPicPr>
          <p:cNvPr id="5" name="Označba mesta vsebine 4" descr="Like Bee">
            <a:extLst>
              <a:ext uri="{FF2B5EF4-FFF2-40B4-BE49-F238E27FC236}">
                <a16:creationId xmlns:a16="http://schemas.microsoft.com/office/drawing/2014/main" id="{AE56CE93-2316-40C3-93AC-D6C47BE9E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06" y="1690688"/>
            <a:ext cx="4802187" cy="4802187"/>
          </a:xfrm>
        </p:spPr>
      </p:pic>
    </p:spTree>
    <p:extLst>
      <p:ext uri="{BB962C8B-B14F-4D97-AF65-F5344CB8AC3E}">
        <p14:creationId xmlns:p14="http://schemas.microsoft.com/office/powerpoint/2010/main" val="322273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642A9-CA13-4997-8BB5-3678B9CC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Uporabljeni spletni viri: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6AE2ED-9702-4DB7-8DBE-CABBF87E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err="1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err="1">
                <a:hlinkClick r:id="rId2"/>
              </a:rPr>
              <a:t>esvetovanje.ess.gov.si</a:t>
            </a:r>
            <a:r>
              <a:rPr lang="sl-SI" dirty="0">
                <a:hlinkClick r:id="rId2"/>
              </a:rPr>
              <a:t>/</a:t>
            </a:r>
          </a:p>
          <a:p>
            <a:r>
              <a:rPr lang="sl-SI" dirty="0" err="1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err="1">
                <a:hlinkClick r:id="rId2"/>
              </a:rPr>
              <a:t>www.optius.com</a:t>
            </a:r>
            <a:r>
              <a:rPr lang="sl-SI" dirty="0">
                <a:hlinkClick r:id="rId2"/>
              </a:rPr>
              <a:t>/</a:t>
            </a:r>
          </a:p>
          <a:p>
            <a:r>
              <a:rPr lang="sl-SI" dirty="0" err="1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err="1">
                <a:hlinkClick r:id="rId2"/>
              </a:rPr>
              <a:t>www.mojedelo.com</a:t>
            </a:r>
            <a:r>
              <a:rPr lang="sl-SI" dirty="0">
                <a:hlinkClick r:id="rId2"/>
              </a:rPr>
              <a:t>/</a:t>
            </a:r>
            <a:r>
              <a:rPr lang="sl-SI" dirty="0" err="1">
                <a:hlinkClick r:id="rId2"/>
              </a:rPr>
              <a:t>karierni-nasveti?gclid</a:t>
            </a:r>
            <a:r>
              <a:rPr lang="sl-SI" dirty="0">
                <a:hlinkClick r:id="rId2"/>
              </a:rPr>
              <a:t>=</a:t>
            </a:r>
            <a:r>
              <a:rPr lang="sl-SI" dirty="0" err="1">
                <a:hlinkClick r:id="rId2"/>
              </a:rPr>
              <a:t>EAIaIQobChMI7a6M7q7C7wIVAZayCh3nZwOkEAAYASACEgJjjPD_BwE</a:t>
            </a:r>
            <a:endParaRPr lang="sl-SI" dirty="0">
              <a:hlinkClick r:id="rId2"/>
            </a:endParaRPr>
          </a:p>
          <a:p>
            <a:r>
              <a:rPr lang="sl-SI" dirty="0" err="1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err="1">
                <a:hlinkClick r:id="rId3"/>
              </a:rPr>
              <a:t>www.linkedin.com</a:t>
            </a:r>
            <a:r>
              <a:rPr lang="sl-SI" dirty="0">
                <a:hlinkClick r:id="rId3"/>
              </a:rPr>
              <a:t>/</a:t>
            </a:r>
            <a:endParaRPr lang="sl-SI" dirty="0"/>
          </a:p>
          <a:p>
            <a:r>
              <a:rPr lang="sl-SI" dirty="0" err="1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err="1">
                <a:hlinkClick r:id="rId4"/>
              </a:rPr>
              <a:t>www.adecco.si</a:t>
            </a:r>
            <a:r>
              <a:rPr lang="sl-SI" dirty="0">
                <a:hlinkClick r:id="rId4"/>
              </a:rPr>
              <a:t>/</a:t>
            </a:r>
            <a:endParaRPr lang="sl-SI" dirty="0"/>
          </a:p>
          <a:p>
            <a:r>
              <a:rPr lang="sl-SI" dirty="0" err="1">
                <a:hlinkClick r:id="rId5"/>
              </a:rPr>
              <a:t>https</a:t>
            </a:r>
            <a:r>
              <a:rPr lang="sl-SI" dirty="0">
                <a:hlinkClick r:id="rId5"/>
              </a:rPr>
              <a:t>://</a:t>
            </a:r>
            <a:r>
              <a:rPr lang="sl-SI" dirty="0" err="1">
                <a:hlinkClick r:id="rId5"/>
              </a:rPr>
              <a:t>si.trenkwalder.com</a:t>
            </a:r>
            <a:r>
              <a:rPr lang="sl-SI" dirty="0">
                <a:hlinkClick r:id="rId5"/>
              </a:rPr>
              <a:t>/</a:t>
            </a:r>
            <a:endParaRPr lang="sl-SI" dirty="0"/>
          </a:p>
          <a:p>
            <a:r>
              <a:rPr lang="sl-SI" dirty="0" err="1">
                <a:hlinkClick r:id="rId6"/>
              </a:rPr>
              <a:t>https</a:t>
            </a:r>
            <a:r>
              <a:rPr lang="sl-SI" dirty="0">
                <a:hlinkClick r:id="rId6"/>
              </a:rPr>
              <a:t>://</a:t>
            </a:r>
            <a:r>
              <a:rPr lang="sl-SI" dirty="0" err="1">
                <a:hlinkClick r:id="rId6"/>
              </a:rPr>
              <a:t>www.kariera.si</a:t>
            </a:r>
            <a:r>
              <a:rPr lang="sl-SI" dirty="0">
                <a:hlinkClick r:id="rId6"/>
              </a:rPr>
              <a:t>/sl</a:t>
            </a:r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</a:t>
            </a:r>
            <a:r>
              <a:rPr lang="sl-SI" dirty="0" err="1">
                <a:hlinkClick r:id="rId2"/>
              </a:rPr>
              <a:t>portalosv.splet.arnes.si</a:t>
            </a:r>
            <a:r>
              <a:rPr lang="sl-SI" dirty="0">
                <a:hlinkClick r:id="rId2"/>
              </a:rPr>
              <a:t>/funkcionalna-pismenost/pisna-komunikacija/</a:t>
            </a:r>
            <a:r>
              <a:rPr lang="sl-SI" dirty="0" err="1">
                <a:hlinkClick r:id="rId2"/>
              </a:rPr>
              <a:t>zivljenjepis</a:t>
            </a:r>
            <a:r>
              <a:rPr lang="sl-SI" dirty="0">
                <a:hlinkClick r:id="rId2"/>
              </a:rPr>
              <a:t>-cv/prijava-z-</a:t>
            </a:r>
            <a:r>
              <a:rPr lang="sl-SI" dirty="0" err="1">
                <a:hlinkClick r:id="rId2"/>
              </a:rPr>
              <a:t>zivljenjepisom</a:t>
            </a:r>
            <a:r>
              <a:rPr lang="sl-SI" dirty="0">
                <a:hlinkClick r:id="rId2"/>
              </a:rPr>
              <a:t>/</a:t>
            </a:r>
            <a:endParaRPr lang="sl-SI" dirty="0"/>
          </a:p>
          <a:p>
            <a:r>
              <a:rPr lang="sl-SI" dirty="0" err="1">
                <a:hlinkClick r:id="rId7"/>
              </a:rPr>
              <a:t>https</a:t>
            </a:r>
            <a:r>
              <a:rPr lang="sl-SI" dirty="0">
                <a:hlinkClick r:id="rId7"/>
              </a:rPr>
              <a:t>://</a:t>
            </a:r>
            <a:r>
              <a:rPr lang="sl-SI" dirty="0" err="1">
                <a:hlinkClick r:id="rId7"/>
              </a:rPr>
              <a:t>www.ess.gov.si</a:t>
            </a:r>
            <a:r>
              <a:rPr lang="sl-SI" dirty="0">
                <a:hlinkClick r:id="rId7"/>
              </a:rPr>
              <a:t>/_</a:t>
            </a:r>
            <a:r>
              <a:rPr lang="sl-SI" dirty="0" err="1">
                <a:hlinkClick r:id="rId7"/>
              </a:rPr>
              <a:t>files</a:t>
            </a:r>
            <a:r>
              <a:rPr lang="sl-SI" dirty="0">
                <a:hlinkClick r:id="rId7"/>
              </a:rPr>
              <a:t>/4343/</a:t>
            </a:r>
            <a:r>
              <a:rPr lang="sl-SI" dirty="0" err="1">
                <a:hlinkClick r:id="rId7"/>
              </a:rPr>
              <a:t>prijava_vloga_ponudba_in_zivljenjepis.pdf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584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kumimoji="0" lang="sl-SI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Dober življenjepis </a:t>
            </a:r>
            <a:r>
              <a:rPr kumimoji="0" lang="sl-SI" sz="4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…</a:t>
            </a:r>
            <a:endParaRPr lang="sl-SI" sz="46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0F6598-7F4C-4F05-96C3-B685BAEF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872359"/>
            <a:ext cx="4702848" cy="4908331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ponuja možnost delodajalcu, da iz množice zaposlenih poišče sposobne, motivirane in zmožne sodelavce za nove izzive, odgovornejša delovna mesta, pomembne projekte …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 motivacija za vsakega posameznika za nenehno izobraževanje, izpopolnjevanje in samouresničevanje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3429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hlinkClick r:id="rId2"/>
            <a:extLst>
              <a:ext uri="{FF2B5EF4-FFF2-40B4-BE49-F238E27FC236}">
                <a16:creationId xmlns:a16="http://schemas.microsoft.com/office/drawing/2014/main" id="{3AAC8597-8EB1-46DE-87BE-87A2CBEC0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8" y="2147888"/>
            <a:ext cx="3358438" cy="1635716"/>
          </a:xfrm>
          <a:prstGeom prst="rect">
            <a:avLst/>
          </a:prstGeom>
        </p:spPr>
      </p:pic>
      <p:pic>
        <p:nvPicPr>
          <p:cNvPr id="11" name="Slika 10">
            <a:hlinkClick r:id="rId4"/>
            <a:extLst>
              <a:ext uri="{FF2B5EF4-FFF2-40B4-BE49-F238E27FC236}">
                <a16:creationId xmlns:a16="http://schemas.microsoft.com/office/drawing/2014/main" id="{1E865E51-3CD3-4B1F-85BE-AE73183A1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428" y="3071698"/>
            <a:ext cx="1368026" cy="1728259"/>
          </a:xfrm>
          <a:prstGeom prst="rect">
            <a:avLst/>
          </a:prstGeom>
        </p:spPr>
      </p:pic>
      <p:pic>
        <p:nvPicPr>
          <p:cNvPr id="10" name="Slika 9">
            <a:hlinkClick r:id="rId6"/>
            <a:extLst>
              <a:ext uri="{FF2B5EF4-FFF2-40B4-BE49-F238E27FC236}">
                <a16:creationId xmlns:a16="http://schemas.microsoft.com/office/drawing/2014/main" id="{CBFB7B02-ABCF-44AF-B706-B8D557458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0650" y="2147888"/>
            <a:ext cx="4264575" cy="731070"/>
          </a:xfrm>
          <a:prstGeom prst="rect">
            <a:avLst/>
          </a:prstGeom>
        </p:spPr>
      </p:pic>
      <p:pic>
        <p:nvPicPr>
          <p:cNvPr id="7" name="Slika 6">
            <a:hlinkClick r:id="rId8"/>
            <a:extLst>
              <a:ext uri="{FF2B5EF4-FFF2-40B4-BE49-F238E27FC236}">
                <a16:creationId xmlns:a16="http://schemas.microsoft.com/office/drawing/2014/main" id="{65CFE381-2B4A-4164-9390-E1440DAB0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5726" y="3064154"/>
            <a:ext cx="4103087" cy="2051544"/>
          </a:xfrm>
          <a:prstGeom prst="rect">
            <a:avLst/>
          </a:prstGeom>
        </p:spPr>
      </p:pic>
      <p:pic>
        <p:nvPicPr>
          <p:cNvPr id="17" name="Slika 16">
            <a:hlinkClick r:id="rId10"/>
            <a:extLst>
              <a:ext uri="{FF2B5EF4-FFF2-40B4-BE49-F238E27FC236}">
                <a16:creationId xmlns:a16="http://schemas.microsoft.com/office/drawing/2014/main" id="{4399899E-D459-443B-BF1D-A8B303458C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3595" y="4211797"/>
            <a:ext cx="2882516" cy="1006593"/>
          </a:xfrm>
          <a:prstGeom prst="rect">
            <a:avLst/>
          </a:prstGeom>
        </p:spPr>
      </p:pic>
      <p:pic>
        <p:nvPicPr>
          <p:cNvPr id="15" name="Slika 14">
            <a:hlinkClick r:id="rId12"/>
            <a:extLst>
              <a:ext uri="{FF2B5EF4-FFF2-40B4-BE49-F238E27FC236}">
                <a16:creationId xmlns:a16="http://schemas.microsoft.com/office/drawing/2014/main" id="{2D91F7CC-7396-461F-9631-A30EA65274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8430" y="5156083"/>
            <a:ext cx="4636231" cy="103516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AAF4F5C-B80A-4D09-B217-9C94376B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Iščem zaposlitev – zaposlitveni portali, kadrovske agencije, socialna omrežja</a:t>
            </a:r>
          </a:p>
        </p:txBody>
      </p:sp>
      <p:pic>
        <p:nvPicPr>
          <p:cNvPr id="4" name="Slika 3">
            <a:hlinkClick r:id="rId14"/>
            <a:extLst>
              <a:ext uri="{FF2B5EF4-FFF2-40B4-BE49-F238E27FC236}">
                <a16:creationId xmlns:a16="http://schemas.microsoft.com/office/drawing/2014/main" id="{5E60C2EB-4CB1-441E-A8A7-ACAE7E7239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6661" y="5115698"/>
            <a:ext cx="2257425" cy="628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514BDD-2D98-460D-AFE9-43E125E58A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04992" y="2344962"/>
            <a:ext cx="1653265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6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727868-E881-48AD-AF3E-282BD8D9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7896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4000" b="1" dirty="0"/>
            </a:br>
            <a:r>
              <a:rPr lang="sl-SI" sz="4000" b="1" dirty="0"/>
              <a:t>Poznavanje osebnostnih lastnosti </a:t>
            </a:r>
            <a:br>
              <a:rPr lang="sl-SI" sz="4000" b="1" dirty="0"/>
            </a:br>
            <a:r>
              <a:rPr lang="sl-SI" sz="4000" b="1" dirty="0"/>
              <a:t>– ujemanje s potrebami potencialnih delodajalcev </a:t>
            </a:r>
            <a:r>
              <a:rPr lang="sl-SI" sz="1600" dirty="0"/>
              <a:t>(</a:t>
            </a:r>
            <a:r>
              <a:rPr lang="sl-SI" sz="1600" dirty="0" err="1">
                <a:hlinkClick r:id="rId2"/>
              </a:rPr>
              <a:t>https</a:t>
            </a:r>
            <a:r>
              <a:rPr lang="sl-SI" sz="1600" dirty="0">
                <a:hlinkClick r:id="rId2"/>
              </a:rPr>
              <a:t>://</a:t>
            </a:r>
            <a:r>
              <a:rPr lang="sl-SI" sz="1600" dirty="0" err="1">
                <a:hlinkClick r:id="rId2"/>
              </a:rPr>
              <a:t>www.mojedelo.com</a:t>
            </a:r>
            <a:r>
              <a:rPr lang="sl-SI" sz="1600" dirty="0">
                <a:hlinkClick r:id="rId2"/>
              </a:rPr>
              <a:t>/karierni-nasveti/povecajte-si-moznosti-za-zaposlitev-s-kariernim-profilom-mojedelocom-4029</a:t>
            </a:r>
            <a:r>
              <a:rPr lang="sl-SI" sz="1600" dirty="0"/>
              <a:t>) </a:t>
            </a:r>
            <a:br>
              <a:rPr lang="sl-SI" sz="1600" dirty="0"/>
            </a:br>
            <a:endParaRPr lang="sl-SI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B349B92-407A-483E-BC9F-33C7D98A5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11" y="2120838"/>
            <a:ext cx="9091311" cy="43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1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800FF2F-7F94-4DD7-B248-159558E77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764"/>
          <a:stretch/>
        </p:blipFill>
        <p:spPr>
          <a:xfrm>
            <a:off x="5797848" y="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23C10C-ACC2-4433-AB27-24BB83F3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6" y="373901"/>
            <a:ext cx="4803636" cy="242823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Katero </a:t>
            </a:r>
            <a: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obliko</a:t>
            </a:r>
            <a: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CV-ja izbrati? </a:t>
            </a:r>
            <a:b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sl-SI" dirty="0">
              <a:solidFill>
                <a:srgbClr val="000000"/>
              </a:solidFill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45E90E8-2176-4E2C-9C0F-EEF775F06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92825" y="1988896"/>
            <a:ext cx="3440432" cy="45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F399E-229D-46F1-BB67-E5568B29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652EDD-7207-4664-87E6-12B3EB28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Osebni podatki</a:t>
            </a:r>
            <a:r>
              <a:rPr lang="sl-SI" dirty="0"/>
              <a:t>: ime in priimek, naslov, začasni naslov, telefon, e-naslov.</a:t>
            </a:r>
          </a:p>
          <a:p>
            <a:r>
              <a:rPr lang="sl-SI" b="1" dirty="0"/>
              <a:t>Fotografija</a:t>
            </a:r>
            <a:r>
              <a:rPr lang="sl-SI" dirty="0"/>
              <a:t> – da ali ne?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B20D1FB-20FC-44F7-B064-071E18CB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29" y="3428937"/>
            <a:ext cx="2551171" cy="30639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592FE21-351B-478D-8719-65E40C8A5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667" y="2544136"/>
            <a:ext cx="4840390" cy="39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9319698" cy="1618489"/>
          </a:xfrm>
        </p:spPr>
        <p:txBody>
          <a:bodyPr anchor="ctr">
            <a:normAutofit/>
          </a:bodyPr>
          <a:lstStyle/>
          <a:p>
            <a:r>
              <a:rPr kumimoji="0" lang="sl-SI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endParaRPr lang="sl-SI" sz="48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38401"/>
            <a:ext cx="8074815" cy="3331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l-SI" b="1" dirty="0"/>
              <a:t>Delovne izkušnje – razvidna je naša poklicna pot:</a:t>
            </a:r>
          </a:p>
          <a:p>
            <a:pPr>
              <a:buFontTx/>
              <a:buChar char="-"/>
            </a:pPr>
            <a:r>
              <a:rPr lang="sl-SI" dirty="0"/>
              <a:t>obdobje (od/do; letnica ali podrobneje; enotna podoba)</a:t>
            </a:r>
          </a:p>
          <a:p>
            <a:pPr>
              <a:buFontTx/>
              <a:buChar char="-"/>
            </a:pPr>
            <a:r>
              <a:rPr lang="sl-SI" dirty="0"/>
              <a:t>delovna organizacija, podjetje: delovno mesto, vaše naloge, odgovornosti, uspehi, dosežki</a:t>
            </a:r>
          </a:p>
          <a:p>
            <a:pPr>
              <a:buFontTx/>
              <a:buChar char="-"/>
            </a:pPr>
            <a:r>
              <a:rPr lang="sl-SI" dirty="0"/>
              <a:t>vedno na vrhu trenutna oz. zadnja zaposlitev!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0295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5AD200-52B7-44DB-9AB0-1EA2F410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br>
              <a:rPr lang="sl-SI" sz="5600" dirty="0"/>
            </a:br>
            <a:r>
              <a:rPr kumimoji="0" lang="sl-SI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Osnovne sestavine vsakega CV-ja</a:t>
            </a:r>
            <a:endParaRPr lang="sl-SI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CB5AC85-325A-46D1-BB70-73C12466F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188637"/>
            <a:ext cx="5276099" cy="464460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Izobraževanje:</a:t>
            </a:r>
          </a:p>
          <a:p>
            <a:pPr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šola/izobraževalni zavod</a:t>
            </a:r>
          </a:p>
          <a:p>
            <a:pPr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obdobje (od/do)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naziv pridobljene izobrazbe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vrhu vedno trenutna oz. zadnja </a:t>
            </a:r>
            <a:r>
              <a:rPr lang="sl-SI" dirty="0">
                <a:latin typeface="Calibri" panose="020F0502020204030204"/>
              </a:rPr>
              <a:t>izobrazba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2500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911</Words>
  <Application>Microsoft Office PowerPoint</Application>
  <PresentationFormat>Širokozaslonsko</PresentationFormat>
  <Paragraphs>113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Officeova tema</vt:lpstr>
      <vt:lpstr>Moja poklicna kariera - življenjepis </vt:lpstr>
      <vt:lpstr>Dober življenjepis …</vt:lpstr>
      <vt:lpstr>Dober življenjepis …</vt:lpstr>
      <vt:lpstr>Iščem zaposlitev – zaposlitveni portali, kadrovske agencije, socialna omrežja</vt:lpstr>
      <vt:lpstr> Poznavanje osebnostnih lastnosti  – ujemanje s potrebami potencialnih delodajalcev (https://www.mojedelo.com/karierni-nasveti/povecajte-si-moznosti-za-zaposlitev-s-kariernim-profilom-mojedelocom-4029)  </vt:lpstr>
      <vt:lpstr>Katero obliko CV-ja izbrati?  </vt:lpstr>
      <vt:lpstr>Osnovne sestavine vsakega CV-ja</vt:lpstr>
      <vt:lpstr>Osnovne sestavine vsakega CV-ja</vt:lpstr>
      <vt:lpstr> Osnovne sestavine vsakega CV-ja</vt:lpstr>
      <vt:lpstr> Osnovne sestavine vsakega CV-ja</vt:lpstr>
      <vt:lpstr>Osnovne sestavine vsakega CV-ja</vt:lpstr>
      <vt:lpstr>Osnovne sestavine vsakega CV-ja </vt:lpstr>
      <vt:lpstr>Osnovne sestavine vsakega CV-ja </vt:lpstr>
      <vt:lpstr>Osnovne sestavine vsakega CV-ja </vt:lpstr>
      <vt:lpstr>Pomembno! </vt:lpstr>
      <vt:lpstr>Življenjepis – predloga v wordu </vt:lpstr>
      <vt:lpstr>PowerPointova predstavitev</vt:lpstr>
      <vt:lpstr> EUROPASS CV</vt:lpstr>
      <vt:lpstr> EUROPASS – prijava kot gost</vt:lpstr>
      <vt:lpstr>Primer – Europass CV</vt:lpstr>
      <vt:lpstr> Za konec …</vt:lpstr>
      <vt:lpstr>Hvala za pozornost!</vt:lpstr>
      <vt:lpstr>Uporabljeni spletni 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Europass in motivacijsko pismo</dc:title>
  <dc:creator>Martina Belšak</dc:creator>
  <cp:lastModifiedBy>Martina Belšak</cp:lastModifiedBy>
  <cp:revision>81</cp:revision>
  <cp:lastPrinted>2021-03-23T21:23:56Z</cp:lastPrinted>
  <dcterms:created xsi:type="dcterms:W3CDTF">2021-03-19T21:44:34Z</dcterms:created>
  <dcterms:modified xsi:type="dcterms:W3CDTF">2021-05-26T21:42:03Z</dcterms:modified>
</cp:coreProperties>
</file>